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9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C95FD8-4E15-4B52-931C-516D7368FD84}">
  <a:tblStyle styleId="{D2C95FD8-4E15-4B52-931C-516D7368F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2aa292a9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2aa292a9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2aa292a9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2aa292a9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2aa292a9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2aa292a9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2aa292a9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2aa292a9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2a0a49dd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2a0a49dd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2a0a49dd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2a0a49dd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2a0a49dd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2a0a49dd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2a0a49dd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2a0a49dd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2aa292a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2aa292a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05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2aa292a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2aa292a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2aa292a9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2aa292a9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649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2aa292a9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2aa292a9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272945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>
                <a:solidFill>
                  <a:schemeClr val="dk1"/>
                </a:solidFill>
              </a:defRPr>
            </a:lvl1pPr>
            <a:lvl2pPr lvl="1">
              <a:buNone/>
              <a:defRPr sz="2400">
                <a:solidFill>
                  <a:schemeClr val="dk1"/>
                </a:solidFill>
              </a:defRPr>
            </a:lvl2pPr>
            <a:lvl3pPr lvl="2">
              <a:buNone/>
              <a:defRPr sz="2400">
                <a:solidFill>
                  <a:schemeClr val="dk1"/>
                </a:solidFill>
              </a:defRPr>
            </a:lvl3pPr>
            <a:lvl4pPr lvl="3">
              <a:buNone/>
              <a:defRPr sz="2400">
                <a:solidFill>
                  <a:schemeClr val="dk1"/>
                </a:solidFill>
              </a:defRPr>
            </a:lvl4pPr>
            <a:lvl5pPr lvl="4">
              <a:buNone/>
              <a:defRPr sz="2400">
                <a:solidFill>
                  <a:schemeClr val="dk1"/>
                </a:solidFill>
              </a:defRPr>
            </a:lvl5pPr>
            <a:lvl6pPr lvl="5">
              <a:buNone/>
              <a:defRPr sz="2400">
                <a:solidFill>
                  <a:schemeClr val="dk1"/>
                </a:solidFill>
              </a:defRPr>
            </a:lvl6pPr>
            <a:lvl7pPr lvl="6">
              <a:buNone/>
              <a:defRPr sz="2400">
                <a:solidFill>
                  <a:schemeClr val="dk1"/>
                </a:solidFill>
              </a:defRPr>
            </a:lvl7pPr>
            <a:lvl8pPr lvl="7">
              <a:buNone/>
              <a:defRPr sz="2400">
                <a:solidFill>
                  <a:schemeClr val="dk1"/>
                </a:solidFill>
              </a:defRPr>
            </a:lvl8pPr>
            <a:lvl9pPr lvl="8">
              <a:buNone/>
              <a:defRPr sz="24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27294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400">
                <a:solidFill>
                  <a:schemeClr val="dk1"/>
                </a:solidFill>
              </a:defRPr>
            </a:lvl1pPr>
            <a:lvl2pPr lvl="1" algn="r">
              <a:buNone/>
              <a:defRPr sz="2400">
                <a:solidFill>
                  <a:schemeClr val="dk1"/>
                </a:solidFill>
              </a:defRPr>
            </a:lvl2pPr>
            <a:lvl3pPr lvl="2" algn="r">
              <a:buNone/>
              <a:defRPr sz="2400">
                <a:solidFill>
                  <a:schemeClr val="dk1"/>
                </a:solidFill>
              </a:defRPr>
            </a:lvl3pPr>
            <a:lvl4pPr lvl="3" algn="r">
              <a:buNone/>
              <a:defRPr sz="2400">
                <a:solidFill>
                  <a:schemeClr val="dk1"/>
                </a:solidFill>
              </a:defRPr>
            </a:lvl4pPr>
            <a:lvl5pPr lvl="4" algn="r">
              <a:buNone/>
              <a:defRPr sz="2400">
                <a:solidFill>
                  <a:schemeClr val="dk1"/>
                </a:solidFill>
              </a:defRPr>
            </a:lvl5pPr>
            <a:lvl6pPr lvl="5" algn="r">
              <a:buNone/>
              <a:defRPr sz="2400">
                <a:solidFill>
                  <a:schemeClr val="dk1"/>
                </a:solidFill>
              </a:defRPr>
            </a:lvl6pPr>
            <a:lvl7pPr lvl="6" algn="r">
              <a:buNone/>
              <a:defRPr sz="2400">
                <a:solidFill>
                  <a:schemeClr val="dk1"/>
                </a:solidFill>
              </a:defRPr>
            </a:lvl7pPr>
            <a:lvl8pPr lvl="7" algn="r">
              <a:buNone/>
              <a:defRPr sz="2400">
                <a:solidFill>
                  <a:schemeClr val="dk1"/>
                </a:solidFill>
              </a:defRPr>
            </a:lvl8pPr>
            <a:lvl9pPr lvl="8" algn="r">
              <a:buNone/>
              <a:defRPr sz="24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06450" y="1339475"/>
            <a:ext cx="3611700" cy="10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/>
              <a:t>QWality</a:t>
            </a:r>
            <a:endParaRPr sz="7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02400"/>
            <a:ext cx="48012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32"/>
              <a:t>Контроль качества производства солнечных панелей</a:t>
            </a:r>
            <a:endParaRPr sz="3232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275" y="1734775"/>
            <a:ext cx="3017450" cy="13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1" title="dem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75" y="993225"/>
            <a:ext cx="5141850" cy="3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 модель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1711375"/>
            <a:ext cx="1700625" cy="18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2612025" y="1828253"/>
            <a:ext cx="57519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 smtClean="0">
                <a:solidFill>
                  <a:schemeClr val="dk1"/>
                </a:solidFill>
              </a:rPr>
              <a:t>Четырехуровневая систем подписок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Цели</a:t>
            </a:r>
            <a:endParaRPr dirty="0"/>
          </a:p>
        </p:txBody>
      </p:sp>
      <p:pic>
        <p:nvPicPr>
          <p:cNvPr id="153" name="Google Shape;153;p23" title="rocket_fly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88" y="2971825"/>
            <a:ext cx="1469050" cy="14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 title="rocket_star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00" y="1471525"/>
            <a:ext cx="1011850" cy="10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2231025" y="1423350"/>
            <a:ext cx="592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chemeClr val="dk1"/>
                </a:solidFill>
              </a:rPr>
              <a:t>MVP</a:t>
            </a:r>
            <a:r>
              <a:rPr lang="en-US" sz="3000" dirty="0" smtClean="0">
                <a:solidFill>
                  <a:schemeClr val="dk1"/>
                </a:solidFill>
              </a:rPr>
              <a:t> Web/Android</a:t>
            </a:r>
            <a:r>
              <a:rPr lang="ru" sz="3000" dirty="0" smtClean="0">
                <a:solidFill>
                  <a:schemeClr val="dk1"/>
                </a:solidFill>
              </a:rPr>
              <a:t>, </a:t>
            </a:r>
            <a:r>
              <a:rPr lang="ru" sz="3000" dirty="0">
                <a:solidFill>
                  <a:schemeClr val="dk1"/>
                </a:solidFill>
              </a:rPr>
              <a:t>привлечение пользователей, обратная связь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231024" y="2921400"/>
            <a:ext cx="679013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dk1"/>
                </a:solidFill>
              </a:rPr>
              <a:t>Интеграция с </a:t>
            </a:r>
            <a:r>
              <a:rPr lang="en-US" sz="3000" dirty="0" smtClean="0">
                <a:solidFill>
                  <a:schemeClr val="dk1"/>
                </a:solidFill>
              </a:rPr>
              <a:t>CRM-</a:t>
            </a:r>
            <a:r>
              <a:rPr lang="ru-RU" sz="3000" dirty="0" smtClean="0">
                <a:solidFill>
                  <a:schemeClr val="dk1"/>
                </a:solidFill>
              </a:rPr>
              <a:t>системами,</a:t>
            </a:r>
            <a:r>
              <a:rPr lang="en-US" sz="3000" dirty="0" smtClean="0">
                <a:solidFill>
                  <a:schemeClr val="dk1"/>
                </a:solidFill>
              </a:rPr>
              <a:t> IOS-</a:t>
            </a:r>
            <a:r>
              <a:rPr lang="ru-RU" sz="3000" dirty="0" smtClean="0">
                <a:solidFill>
                  <a:schemeClr val="dk1"/>
                </a:solidFill>
              </a:rPr>
              <a:t>версия, выход на иностранные рынки 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 title="qr-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600" y="1630000"/>
            <a:ext cx="28194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6232250" y="1033000"/>
            <a:ext cx="152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</a:rPr>
              <a:t>GitHub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ctrTitle" idx="4294967295"/>
          </p:nvPr>
        </p:nvSpPr>
        <p:spPr>
          <a:xfrm>
            <a:off x="906450" y="1339475"/>
            <a:ext cx="36117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QWality</a:t>
            </a:r>
            <a:endParaRPr sz="6000"/>
          </a:p>
        </p:txBody>
      </p:sp>
      <p:sp>
        <p:nvSpPr>
          <p:cNvPr id="167" name="Google Shape;167;p24"/>
          <p:cNvSpPr txBox="1"/>
          <p:nvPr/>
        </p:nvSpPr>
        <p:spPr>
          <a:xfrm>
            <a:off x="906450" y="2497050"/>
            <a:ext cx="565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</a:rPr>
              <a:t>Контакты: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906450" y="3180475"/>
            <a:ext cx="565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</a:rPr>
              <a:t>+7-919-231-29-98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906450" y="3703200"/>
            <a:ext cx="565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</a:rPr>
              <a:t>wupsen1703@mail.ru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000"/>
              <a:t>Команда</a:t>
            </a:r>
            <a:endParaRPr sz="5000"/>
          </a:p>
        </p:txBody>
      </p:sp>
      <p:sp>
        <p:nvSpPr>
          <p:cNvPr id="62" name="Google Shape;62;p14"/>
          <p:cNvSpPr/>
          <p:nvPr/>
        </p:nvSpPr>
        <p:spPr>
          <a:xfrm>
            <a:off x="661963" y="1582300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960613" y="3349300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Валера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517425" y="1582300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816075" y="3349300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Даша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488238" y="1582300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786888" y="3349300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Данила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337" y="1706450"/>
            <a:ext cx="1777999" cy="173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l="6576"/>
          <a:stretch/>
        </p:blipFill>
        <p:spPr>
          <a:xfrm>
            <a:off x="6579875" y="1687188"/>
            <a:ext cx="1810525" cy="176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5">
            <a:alphaModFix/>
          </a:blip>
          <a:srcRect l="14902" t="13549" r="17360" b="35950"/>
          <a:stretch/>
        </p:blipFill>
        <p:spPr>
          <a:xfrm>
            <a:off x="767950" y="1687200"/>
            <a:ext cx="1777999" cy="176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000"/>
              <a:t>Команда</a:t>
            </a:r>
            <a:endParaRPr sz="5000"/>
          </a:p>
        </p:txBody>
      </p:sp>
      <p:sp>
        <p:nvSpPr>
          <p:cNvPr id="77" name="Google Shape;77;p15"/>
          <p:cNvSpPr/>
          <p:nvPr/>
        </p:nvSpPr>
        <p:spPr>
          <a:xfrm>
            <a:off x="661963" y="1586025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960613" y="3353025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Рома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517425" y="1586025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816075" y="3353025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Виталя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6488238" y="1586025"/>
            <a:ext cx="1993800" cy="229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6786888" y="3353025"/>
            <a:ext cx="139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Вассим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850" y="1721978"/>
            <a:ext cx="1778000" cy="168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19967"/>
          <a:stretch/>
        </p:blipFill>
        <p:spPr>
          <a:xfrm>
            <a:off x="3625325" y="1721975"/>
            <a:ext cx="1778001" cy="17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313" y="1721975"/>
            <a:ext cx="1709133" cy="170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pic>
        <p:nvPicPr>
          <p:cNvPr id="92" name="Google Shape;92;p16" title="Получено очков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38" y="1186375"/>
            <a:ext cx="6244524" cy="32835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pic>
        <p:nvPicPr>
          <p:cNvPr id="99" name="Google Shape;99;p17" title="Получено очков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50" y="1224650"/>
            <a:ext cx="6126501" cy="33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 решений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graphicFrame>
        <p:nvGraphicFramePr>
          <p:cNvPr id="107" name="Google Shape;107;p18"/>
          <p:cNvGraphicFramePr/>
          <p:nvPr>
            <p:extLst>
              <p:ext uri="{D42A27DB-BD31-4B8C-83A1-F6EECF244321}">
                <p14:modId xmlns:p14="http://schemas.microsoft.com/office/powerpoint/2010/main" val="2223160532"/>
              </p:ext>
            </p:extLst>
          </p:nvPr>
        </p:nvGraphicFramePr>
        <p:xfrm>
          <a:off x="815176" y="1336604"/>
          <a:ext cx="7513648" cy="2926012"/>
        </p:xfrm>
        <a:graphic>
          <a:graphicData uri="http://schemas.openxmlformats.org/drawingml/2006/table">
            <a:tbl>
              <a:tblPr>
                <a:noFill/>
                <a:tableStyleId>{D2C95FD8-4E15-4B52-931C-516D7368FD84}</a:tableStyleId>
              </a:tblPr>
              <a:tblGrid>
                <a:gridCol w="3275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9241">
                  <a:extLst>
                    <a:ext uri="{9D8B030D-6E8A-4147-A177-3AD203B41FA5}">
                      <a16:colId xmlns:a16="http://schemas.microsoft.com/office/drawing/2014/main" val="3060609592"/>
                    </a:ext>
                  </a:extLst>
                </a:gridCol>
              </a:tblGrid>
              <a:tr h="5922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</a:rPr>
                        <a:t>ISSART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 smtClean="0">
                          <a:solidFill>
                            <a:schemeClr val="dk1"/>
                          </a:solidFill>
                        </a:rPr>
                        <a:t>СолТех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</a:rPr>
                        <a:t>QWality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olidFill>
                            <a:schemeClr val="dk1"/>
                          </a:solidFill>
                        </a:rPr>
                        <a:t>Мобильная</a:t>
                      </a:r>
                      <a:r>
                        <a:rPr lang="ru-RU" sz="2000" baseline="0" dirty="0" smtClean="0">
                          <a:solidFill>
                            <a:schemeClr val="dk1"/>
                          </a:solidFill>
                        </a:rPr>
                        <a:t> версия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en-US" sz="2000" b="1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3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dirty="0" smtClean="0">
                          <a:solidFill>
                            <a:schemeClr val="dk1"/>
                          </a:solidFill>
                        </a:rPr>
                        <a:t>Пробная</a:t>
                      </a:r>
                      <a:r>
                        <a:rPr lang="ru-RU" sz="2000" baseline="0" dirty="0" smtClean="0">
                          <a:solidFill>
                            <a:schemeClr val="dk1"/>
                          </a:solidFill>
                        </a:rPr>
                        <a:t> версия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en-US" sz="2000" b="1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24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aseline="0" dirty="0" smtClean="0">
                          <a:solidFill>
                            <a:schemeClr val="dk1"/>
                          </a:solidFill>
                        </a:rPr>
                        <a:t>Наличие тонкой настройки </a:t>
                      </a:r>
                      <a:r>
                        <a:rPr lang="ru-RU" sz="2000" baseline="0" dirty="0" err="1" smtClean="0">
                          <a:solidFill>
                            <a:schemeClr val="dk1"/>
                          </a:solidFill>
                        </a:rPr>
                        <a:t>нейросети</a:t>
                      </a:r>
                      <a:endParaRPr lang="ru-RU" sz="2000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ru-RU" sz="2000" b="1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39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None/>
                      </a:pPr>
                      <a:r>
                        <a:rPr lang="en-US" sz="2000" b="1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3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Список технологий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1363925"/>
            <a:ext cx="785123" cy="9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243425" y="1547700"/>
            <a:ext cx="219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PyTorch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348" y="1455825"/>
            <a:ext cx="994422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4743775" y="1583750"/>
            <a:ext cx="1462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Flask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t="1458" b="19708"/>
          <a:stretch/>
        </p:blipFill>
        <p:spPr>
          <a:xfrm>
            <a:off x="7158975" y="1177975"/>
            <a:ext cx="1060175" cy="8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6597375" y="2013725"/>
            <a:ext cx="236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PostgreSQL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916650" y="3940575"/>
            <a:ext cx="183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React.JS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4743775" y="3940575"/>
            <a:ext cx="256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</a:rPr>
              <a:t>React Native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32" y="2680494"/>
            <a:ext cx="1416154" cy="12600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29" y="2680494"/>
            <a:ext cx="1416153" cy="126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Архитектура</a:t>
            </a:r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6" y="1355922"/>
            <a:ext cx="6620718" cy="30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17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9" name="Google Shape;131;p20">
            <a:extLst>
              <a:ext uri="{FF2B5EF4-FFF2-40B4-BE49-F238E27FC236}">
                <a16:creationId xmlns:a16="http://schemas.microsoft.com/office/drawing/2014/main" id="{D1322C59-59D9-44CE-BF19-662566AE94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7117"/>
          <a:stretch/>
        </p:blipFill>
        <p:spPr>
          <a:xfrm>
            <a:off x="698533" y="1180833"/>
            <a:ext cx="2913148" cy="4725620"/>
          </a:xfrm>
          <a:prstGeom prst="rect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5E7DFC-1CF0-4E8E-BBE6-0D21BFD6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" y="958065"/>
            <a:ext cx="4327118" cy="6923390"/>
          </a:xfrm>
          <a:prstGeom prst="rect">
            <a:avLst/>
          </a:prstGeom>
        </p:spPr>
      </p:pic>
      <p:pic>
        <p:nvPicPr>
          <p:cNvPr id="10" name="Google Shape;130;p20">
            <a:extLst>
              <a:ext uri="{FF2B5EF4-FFF2-40B4-BE49-F238E27FC236}">
                <a16:creationId xmlns:a16="http://schemas.microsoft.com/office/drawing/2014/main" id="{EF29CBE2-2E4D-4024-B73C-8AB92ED89F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575" b="24132"/>
          <a:stretch/>
        </p:blipFill>
        <p:spPr>
          <a:xfrm>
            <a:off x="5209420" y="1195191"/>
            <a:ext cx="2915379" cy="5105400"/>
          </a:xfrm>
          <a:prstGeom prst="rect">
            <a:avLst/>
          </a:prstGeom>
          <a:noFill/>
          <a:ln w="19050" cap="flat" cmpd="sng">
            <a:solidFill>
              <a:srgbClr val="D4D4D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09E58B-6F56-4FDE-BAEB-52D223A1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932" y="964940"/>
            <a:ext cx="4327118" cy="6923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94</Words>
  <Application>Microsoft Office PowerPoint</Application>
  <PresentationFormat>Экран (16:9)</PresentationFormat>
  <Paragraphs>59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Dark</vt:lpstr>
      <vt:lpstr>QWality</vt:lpstr>
      <vt:lpstr>Команда</vt:lpstr>
      <vt:lpstr>Команда</vt:lpstr>
      <vt:lpstr>Проблема</vt:lpstr>
      <vt:lpstr>Проблема</vt:lpstr>
      <vt:lpstr>Обзор решений</vt:lpstr>
      <vt:lpstr>Список технологий</vt:lpstr>
      <vt:lpstr>Архитектура</vt:lpstr>
      <vt:lpstr>Дизайн</vt:lpstr>
      <vt:lpstr>Дизайн</vt:lpstr>
      <vt:lpstr>Бизнес модель</vt:lpstr>
      <vt:lpstr>Цели</vt:lpstr>
      <vt:lpstr>QWality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QWality</dc:title>
  <dc:creator>админ</dc:creator>
  <cp:lastModifiedBy>админ</cp:lastModifiedBy>
  <cp:revision>12</cp:revision>
  <dcterms:modified xsi:type="dcterms:W3CDTF">2025-03-30T14:14:51Z</dcterms:modified>
</cp:coreProperties>
</file>